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Light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27">
          <p15:clr>
            <a:srgbClr val="9AA0A6"/>
          </p15:clr>
        </p15:guide>
        <p15:guide id="2" pos="5533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orient="horz" pos="3013">
          <p15:clr>
            <a:srgbClr val="9AA0A6"/>
          </p15:clr>
        </p15:guide>
        <p15:guide id="5" orient="horz" pos="567">
          <p15:clr>
            <a:srgbClr val="9AA0A6"/>
          </p15:clr>
        </p15:guide>
        <p15:guide id="6" orient="horz" pos="2750">
          <p15:clr>
            <a:srgbClr val="9AA0A6"/>
          </p15:clr>
        </p15:guide>
        <p15:guide id="7" orient="horz" pos="177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/>
        <p:guide pos="5533"/>
        <p:guide pos="227" orient="horz"/>
        <p:guide pos="3013" orient="horz"/>
        <p:guide pos="567" orient="horz"/>
        <p:guide pos="2750" orient="horz"/>
        <p:guide pos="177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regular.fntdata"/><Relationship Id="rId22" Type="http://schemas.openxmlformats.org/officeDocument/2006/relationships/font" Target="fonts/RobotoLight-italic.fntdata"/><Relationship Id="rId21" Type="http://schemas.openxmlformats.org/officeDocument/2006/relationships/font" Target="fonts/RobotoLigh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8786f666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8786f66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67317f77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67317f77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a163bc0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3a163bc0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3a163bc0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3a163bc0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67317f7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67317f7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7317f7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7317f7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67317f77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67317f7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68ce00b91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68ce00b91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e2cad79e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e2cad79e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Relationship Id="rId4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11.png"/><Relationship Id="rId5" Type="http://schemas.openxmlformats.org/officeDocument/2006/relationships/image" Target="../media/image20.gif"/><Relationship Id="rId6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10.png"/><Relationship Id="rId5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9.png"/><Relationship Id="rId5" Type="http://schemas.openxmlformats.org/officeDocument/2006/relationships/image" Target="../media/image5.gif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Relationship Id="rId4" Type="http://schemas.openxmlformats.org/officeDocument/2006/relationships/image" Target="../media/image22.png"/><Relationship Id="rId5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987750" y="770850"/>
            <a:ext cx="720390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Videoclub </a:t>
            </a:r>
            <a:endParaRPr b="1" i="1" sz="4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220" y="770850"/>
            <a:ext cx="3706276" cy="27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396700" y="4583400"/>
            <a:ext cx="19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Lucia Costilla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96632">
            <a:off x="163532" y="498756"/>
            <a:ext cx="4298287" cy="429828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308250" y="1940925"/>
            <a:ext cx="2792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6996900" y="4583400"/>
            <a:ext cx="19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Lucia Costilla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566475" y="226275"/>
            <a:ext cx="55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89413"/>
            <a:ext cx="804226" cy="8042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098050" y="306838"/>
            <a:ext cx="494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500">
                <a:latin typeface="Roboto"/>
                <a:ea typeface="Roboto"/>
                <a:cs typeface="Roboto"/>
                <a:sym typeface="Roboto"/>
              </a:rPr>
              <a:t>Cleaning Databases with Pandas</a:t>
            </a:r>
            <a:endParaRPr i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85600" y="1506325"/>
            <a:ext cx="83343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116"/>
              </a:buClr>
              <a:buSzPts val="1200"/>
              <a:buAutoNum type="arabicParenR"/>
            </a:pPr>
            <a:r>
              <a:rPr lang="es" sz="1200">
                <a:solidFill>
                  <a:srgbClr val="0E1116"/>
                </a:solidFill>
                <a:highlight>
                  <a:srgbClr val="FFFFFF"/>
                </a:highlight>
              </a:rPr>
              <a:t>Imported 7 csv files.</a:t>
            </a:r>
            <a:endParaRPr sz="1200">
              <a:solidFill>
                <a:srgbClr val="0E111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116"/>
              </a:buClr>
              <a:buSzPts val="1200"/>
              <a:buAutoNum type="arabicParenR"/>
            </a:pPr>
            <a:r>
              <a:rPr lang="es" sz="1200">
                <a:solidFill>
                  <a:srgbClr val="0E1116"/>
                </a:solidFill>
                <a:highlight>
                  <a:srgbClr val="FFFFFF"/>
                </a:highlight>
              </a:rPr>
              <a:t>Started to clean dirty columns. That means eliminating empty spaces or re-naming some columns in order to be easier to work with those.(Such as name = genre)</a:t>
            </a:r>
            <a:endParaRPr sz="1200">
              <a:solidFill>
                <a:srgbClr val="0E111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116"/>
              </a:buClr>
              <a:buSzPts val="1200"/>
              <a:buAutoNum type="arabicParenR"/>
            </a:pPr>
            <a:r>
              <a:rPr lang="es" sz="1200">
                <a:solidFill>
                  <a:srgbClr val="0E1116"/>
                </a:solidFill>
                <a:highlight>
                  <a:srgbClr val="FFFFFF"/>
                </a:highlight>
              </a:rPr>
              <a:t>Lastly checking </a:t>
            </a:r>
            <a:r>
              <a:rPr lang="es" sz="1200">
                <a:solidFill>
                  <a:srgbClr val="0E1116"/>
                </a:solidFill>
                <a:highlight>
                  <a:srgbClr val="FFFFFF"/>
                </a:highlight>
              </a:rPr>
              <a:t>which</a:t>
            </a:r>
            <a:r>
              <a:rPr lang="es" sz="1200">
                <a:solidFill>
                  <a:srgbClr val="0E1116"/>
                </a:solidFill>
                <a:highlight>
                  <a:srgbClr val="FFFFFF"/>
                </a:highlight>
              </a:rPr>
              <a:t> </a:t>
            </a:r>
            <a:r>
              <a:rPr lang="es" sz="1200">
                <a:solidFill>
                  <a:srgbClr val="0E1116"/>
                </a:solidFill>
                <a:highlight>
                  <a:srgbClr val="FFFFFF"/>
                </a:highlight>
              </a:rPr>
              <a:t>information</a:t>
            </a:r>
            <a:r>
              <a:rPr lang="es" sz="1200">
                <a:solidFill>
                  <a:srgbClr val="0E1116"/>
                </a:solidFill>
                <a:highlight>
                  <a:srgbClr val="FFFFFF"/>
                </a:highlight>
              </a:rPr>
              <a:t> was important to join in SQL as they have the same information (category_id with category_id)</a:t>
            </a:r>
            <a:endParaRPr sz="1200">
              <a:solidFill>
                <a:srgbClr val="0E111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116"/>
              </a:buClr>
              <a:buSzPts val="1200"/>
              <a:buAutoNum type="arabicParenR"/>
            </a:pPr>
            <a:r>
              <a:rPr lang="es" sz="1200">
                <a:solidFill>
                  <a:srgbClr val="0E1116"/>
                </a:solidFill>
                <a:highlight>
                  <a:srgbClr val="FFFFFF"/>
                </a:highlight>
              </a:rPr>
              <a:t>Once I had all the necessary information I've imported certain libraries that helped me to migrate the information to SQL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19935"/>
          <a:stretch/>
        </p:blipFill>
        <p:spPr>
          <a:xfrm flipH="1">
            <a:off x="7571875" y="3884825"/>
            <a:ext cx="1572125" cy="12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22684" t="0"/>
          <a:stretch/>
        </p:blipFill>
        <p:spPr>
          <a:xfrm>
            <a:off x="2014975" y="1112725"/>
            <a:ext cx="5114025" cy="36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0" y="184925"/>
            <a:ext cx="914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After all this ERRORS I was able to create … ✨</a:t>
            </a:r>
            <a:endParaRPr sz="2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148650" y="367725"/>
            <a:ext cx="57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825" y="195950"/>
            <a:ext cx="5409225" cy="47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09600" y="564275"/>
            <a:ext cx="28878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Errors solved ✅</a:t>
            </a:r>
            <a:endParaRPr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is how I </a:t>
            </a:r>
            <a:r>
              <a:rPr lang="es" sz="19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defined →</a:t>
            </a:r>
            <a:endParaRPr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🔑 Primary Keys </a:t>
            </a:r>
            <a:endParaRPr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♦️ Foreign Keys</a:t>
            </a:r>
            <a:endParaRPr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262100" y="231600"/>
            <a:ext cx="83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448575" y="779238"/>
            <a:ext cx="7502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FILM: "AFRICAN EGG"  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Description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 Film_id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Language_id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00" y="185350"/>
            <a:ext cx="770975" cy="7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63" y="3251763"/>
            <a:ext cx="8296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225" y="415350"/>
            <a:ext cx="1791375" cy="24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8738">
            <a:off x="5225981" y="843656"/>
            <a:ext cx="1437862" cy="1503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00" y="231950"/>
            <a:ext cx="741450" cy="7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175" y="765000"/>
            <a:ext cx="3273825" cy="34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1106775" y="1040575"/>
            <a:ext cx="38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Actress:  " PENELOPE GUINESS "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Film Titles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6" name="Google Shape;96;p18"/>
          <p:cNvGrpSpPr/>
          <p:nvPr/>
        </p:nvGrpSpPr>
        <p:grpSpPr>
          <a:xfrm>
            <a:off x="319125" y="1974225"/>
            <a:ext cx="2908500" cy="2908500"/>
            <a:chOff x="319125" y="1974225"/>
            <a:chExt cx="2908500" cy="2908500"/>
          </a:xfrm>
        </p:grpSpPr>
        <p:pic>
          <p:nvPicPr>
            <p:cNvPr id="97" name="Google Shape;9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9125" y="1974225"/>
              <a:ext cx="2908500" cy="290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8"/>
            <p:cNvSpPr txBox="1"/>
            <p:nvPr/>
          </p:nvSpPr>
          <p:spPr>
            <a:xfrm>
              <a:off x="1173225" y="2541100"/>
              <a:ext cx="1200300" cy="68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lt1"/>
                  </a:solidFill>
                </a:rPr>
                <a:t>Penelope</a:t>
              </a:r>
              <a:endParaRPr sz="16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75" y="185750"/>
            <a:ext cx="813150" cy="8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00" y="1336150"/>
            <a:ext cx="496252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165150" y="392225"/>
            <a:ext cx="64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Create Temporary Table with data from Actress Penelope Guiness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6" name="Google Shape;106;p19"/>
          <p:cNvGrpSpPr/>
          <p:nvPr/>
        </p:nvGrpSpPr>
        <p:grpSpPr>
          <a:xfrm>
            <a:off x="319122" y="2274328"/>
            <a:ext cx="2588274" cy="2608343"/>
            <a:chOff x="319125" y="1974225"/>
            <a:chExt cx="2908500" cy="2908500"/>
          </a:xfrm>
        </p:grpSpPr>
        <p:pic>
          <p:nvPicPr>
            <p:cNvPr id="107" name="Google Shape;10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9125" y="1974225"/>
              <a:ext cx="2908500" cy="290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9"/>
            <p:cNvSpPr txBox="1"/>
            <p:nvPr/>
          </p:nvSpPr>
          <p:spPr>
            <a:xfrm>
              <a:off x="1173225" y="2541100"/>
              <a:ext cx="1200300" cy="68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lt1"/>
                  </a:solidFill>
                </a:rPr>
                <a:t>Penelope</a:t>
              </a:r>
              <a:endParaRPr sz="1600">
                <a:solidFill>
                  <a:schemeClr val="lt1"/>
                </a:solidFill>
              </a:endParaRPr>
            </a:p>
          </p:txBody>
        </p:sp>
      </p:grpSp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0125" y="2087525"/>
            <a:ext cx="3185608" cy="26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488400" y="4365925"/>
            <a:ext cx="11613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5" y="102375"/>
            <a:ext cx="934750" cy="10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1915400" y="298650"/>
            <a:ext cx="5977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Genre: Action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Title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Actor/Actress Full Name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50" y="1859675"/>
            <a:ext cx="3775025" cy="28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5">
            <a:alphaModFix/>
          </a:blip>
          <a:srcRect b="0" l="0" r="17512" t="0"/>
          <a:stretch/>
        </p:blipFill>
        <p:spPr>
          <a:xfrm>
            <a:off x="5008975" y="1283563"/>
            <a:ext cx="3775025" cy="25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37850" cy="13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2419600" y="1039838"/>
            <a:ext cx="29091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Check all movies with R - </a:t>
            </a:r>
            <a:r>
              <a:rPr lang="es">
                <a:solidFill>
                  <a:schemeClr val="lt1"/>
                </a:solidFill>
              </a:rPr>
              <a:t>Rating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Film Title    </a:t>
            </a:r>
            <a:r>
              <a:rPr lang="es" sz="2900">
                <a:solidFill>
                  <a:schemeClr val="lt1"/>
                </a:solidFill>
              </a:rPr>
              <a:t>→</a:t>
            </a:r>
            <a:endParaRPr sz="29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Film length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025" y="448400"/>
            <a:ext cx="3280200" cy="255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21"/>
          <p:cNvGrpSpPr/>
          <p:nvPr/>
        </p:nvGrpSpPr>
        <p:grpSpPr>
          <a:xfrm>
            <a:off x="535575" y="3812825"/>
            <a:ext cx="5314035" cy="970675"/>
            <a:chOff x="535575" y="3812825"/>
            <a:chExt cx="5314035" cy="970675"/>
          </a:xfrm>
        </p:grpSpPr>
        <p:pic>
          <p:nvPicPr>
            <p:cNvPr id="127" name="Google Shape;12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5575" y="3812825"/>
              <a:ext cx="5314035" cy="970675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pic>
        <p:sp>
          <p:nvSpPr>
            <p:cNvPr id="128" name="Google Shape;128;p21"/>
            <p:cNvSpPr txBox="1"/>
            <p:nvPr/>
          </p:nvSpPr>
          <p:spPr>
            <a:xfrm>
              <a:off x="3449275" y="4575175"/>
              <a:ext cx="758700" cy="1251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450" y="1426675"/>
            <a:ext cx="1824827" cy="184792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3B3E5"/>
      </a:accent1>
      <a:accent2>
        <a:srgbClr val="30B39D"/>
      </a:accent2>
      <a:accent3>
        <a:srgbClr val="EB5A3E"/>
      </a:accent3>
      <a:accent4>
        <a:srgbClr val="846CAE"/>
      </a:accent4>
      <a:accent5>
        <a:srgbClr val="EF8C02"/>
      </a:accent5>
      <a:accent6>
        <a:srgbClr val="A3CF62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